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tags" Target="../tags/tag1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240" y="762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4" y="2348984"/>
            <a:ext cx="4887873" cy="3531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965825" y="2569210"/>
            <a:ext cx="7468870" cy="30911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b="1" kern="0" spc="-12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GPS-based Toll Collection System</a:t>
            </a:r>
            <a:endParaRPr lang="en-US" sz="61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077" y="2517338"/>
            <a:ext cx="5018127" cy="31949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5677" y="1403509"/>
            <a:ext cx="5129093" cy="5509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340"/>
              </a:lnSpc>
              <a:buNone/>
            </a:pPr>
            <a:r>
              <a:rPr lang="en-US" sz="3470" b="1" kern="0" spc="-69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Unique Idea Brief (Solution)</a:t>
            </a:r>
            <a:endParaRPr lang="en-US" sz="3470" dirty="0"/>
          </a:p>
        </p:txBody>
      </p:sp>
      <p:sp>
        <p:nvSpPr>
          <p:cNvPr id="7" name="Text 2"/>
          <p:cNvSpPr/>
          <p:nvPr/>
        </p:nvSpPr>
        <p:spPr>
          <a:xfrm>
            <a:off x="655677" y="2235398"/>
            <a:ext cx="7832646" cy="59912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system eliminates the need for physical toll booths and manual payment processes. It also eliminates human error and provides a more seamless user experience.</a:t>
            </a:r>
            <a:endParaRPr lang="en-US" sz="1475" dirty="0"/>
          </a:p>
        </p:txBody>
      </p:sp>
      <p:sp>
        <p:nvSpPr>
          <p:cNvPr id="8" name="Shape 3"/>
          <p:cNvSpPr/>
          <p:nvPr/>
        </p:nvSpPr>
        <p:spPr>
          <a:xfrm>
            <a:off x="655677" y="3256002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793790" y="3334464"/>
            <a:ext cx="145137" cy="264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085"/>
              </a:lnSpc>
              <a:buNone/>
            </a:pPr>
            <a:r>
              <a:rPr lang="en-US" sz="2085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085" dirty="0"/>
          </a:p>
        </p:txBody>
      </p:sp>
      <p:sp>
        <p:nvSpPr>
          <p:cNvPr id="10" name="Text 5"/>
          <p:cNvSpPr/>
          <p:nvPr/>
        </p:nvSpPr>
        <p:spPr>
          <a:xfrm>
            <a:off x="1264444" y="3256002"/>
            <a:ext cx="2356604" cy="27539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70"/>
              </a:lnSpc>
              <a:buNone/>
            </a:pPr>
            <a:r>
              <a:rPr lang="en-US" sz="173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Automated Toll Collection</a:t>
            </a:r>
            <a:endParaRPr lang="en-US" sz="1735" dirty="0"/>
          </a:p>
        </p:txBody>
      </p:sp>
      <p:sp>
        <p:nvSpPr>
          <p:cNvPr id="11" name="Text 6"/>
          <p:cNvSpPr/>
          <p:nvPr/>
        </p:nvSpPr>
        <p:spPr>
          <a:xfrm>
            <a:off x="1264444" y="3643789"/>
            <a:ext cx="3213973" cy="11982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utilizes GPS technology to identify vehicles and track their location, enabling automated toll calculation and payment.</a:t>
            </a:r>
            <a:endParaRPr lang="en-US" sz="1475" dirty="0"/>
          </a:p>
        </p:txBody>
      </p:sp>
      <p:sp>
        <p:nvSpPr>
          <p:cNvPr id="12" name="Shape 7"/>
          <p:cNvSpPr/>
          <p:nvPr/>
        </p:nvSpPr>
        <p:spPr>
          <a:xfrm>
            <a:off x="4665702" y="3256002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4803815" y="3334464"/>
            <a:ext cx="145137" cy="264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085"/>
              </a:lnSpc>
              <a:buNone/>
            </a:pPr>
            <a:r>
              <a:rPr lang="en-US" sz="2085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085" dirty="0"/>
          </a:p>
        </p:txBody>
      </p:sp>
      <p:sp>
        <p:nvSpPr>
          <p:cNvPr id="14" name="Text 9"/>
          <p:cNvSpPr/>
          <p:nvPr/>
        </p:nvSpPr>
        <p:spPr>
          <a:xfrm>
            <a:off x="5274469" y="3256002"/>
            <a:ext cx="2203966" cy="27539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70"/>
              </a:lnSpc>
              <a:buNone/>
            </a:pPr>
            <a:r>
              <a:rPr lang="en-US" sz="173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Enhanced Efficiency</a:t>
            </a:r>
            <a:endParaRPr lang="en-US" sz="1735" dirty="0"/>
          </a:p>
        </p:txBody>
      </p:sp>
      <p:sp>
        <p:nvSpPr>
          <p:cNvPr id="15" name="Text 10"/>
          <p:cNvSpPr/>
          <p:nvPr/>
        </p:nvSpPr>
        <p:spPr>
          <a:xfrm>
            <a:off x="5274469" y="3643789"/>
            <a:ext cx="3213973" cy="11982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eliminating the need for physical toll booths and manual transactions, the system streamlines the toll collection process and reduces traffic congestion.</a:t>
            </a:r>
            <a:endParaRPr lang="en-US" sz="1475" dirty="0"/>
          </a:p>
        </p:txBody>
      </p:sp>
      <p:sp>
        <p:nvSpPr>
          <p:cNvPr id="16" name="Shape 11"/>
          <p:cNvSpPr/>
          <p:nvPr/>
        </p:nvSpPr>
        <p:spPr>
          <a:xfrm>
            <a:off x="655677" y="5240060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793790" y="5318522"/>
            <a:ext cx="145137" cy="264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085"/>
              </a:lnSpc>
              <a:buNone/>
            </a:pPr>
            <a:r>
              <a:rPr lang="en-US" sz="2085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085" dirty="0"/>
          </a:p>
        </p:txBody>
      </p:sp>
      <p:sp>
        <p:nvSpPr>
          <p:cNvPr id="18" name="Text 13"/>
          <p:cNvSpPr/>
          <p:nvPr/>
        </p:nvSpPr>
        <p:spPr>
          <a:xfrm>
            <a:off x="1264444" y="5240060"/>
            <a:ext cx="2421850" cy="27539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70"/>
              </a:lnSpc>
              <a:buNone/>
            </a:pPr>
            <a:r>
              <a:rPr lang="en-US" sz="173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Improved User Experience</a:t>
            </a:r>
            <a:endParaRPr lang="en-US" sz="1735" dirty="0"/>
          </a:p>
        </p:txBody>
      </p:sp>
      <p:sp>
        <p:nvSpPr>
          <p:cNvPr id="19" name="Text 14"/>
          <p:cNvSpPr/>
          <p:nvPr/>
        </p:nvSpPr>
        <p:spPr>
          <a:xfrm>
            <a:off x="1264444" y="5627846"/>
            <a:ext cx="3213973" cy="11982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seamless automated system provides a more convenient and user-friendly experience, eliminating the need for cash transactions or physical toll booths.</a:t>
            </a:r>
            <a:endParaRPr lang="en-US" sz="1475" dirty="0"/>
          </a:p>
        </p:txBody>
      </p:sp>
      <p:sp>
        <p:nvSpPr>
          <p:cNvPr id="20" name="Shape 15"/>
          <p:cNvSpPr/>
          <p:nvPr/>
        </p:nvSpPr>
        <p:spPr>
          <a:xfrm>
            <a:off x="4665702" y="5240060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4803815" y="5318522"/>
            <a:ext cx="145137" cy="264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085"/>
              </a:lnSpc>
              <a:buNone/>
            </a:pPr>
            <a:r>
              <a:rPr lang="en-US" sz="2085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085" dirty="0"/>
          </a:p>
        </p:txBody>
      </p:sp>
      <p:sp>
        <p:nvSpPr>
          <p:cNvPr id="22" name="Text 17"/>
          <p:cNvSpPr/>
          <p:nvPr/>
        </p:nvSpPr>
        <p:spPr>
          <a:xfrm>
            <a:off x="5274469" y="5240060"/>
            <a:ext cx="2338149" cy="27539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70"/>
              </a:lnSpc>
              <a:buNone/>
            </a:pPr>
            <a:r>
              <a:rPr lang="en-US" sz="173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Data Collection</a:t>
            </a:r>
            <a:endParaRPr lang="en-US" sz="1735" dirty="0"/>
          </a:p>
        </p:txBody>
      </p:sp>
      <p:sp>
        <p:nvSpPr>
          <p:cNvPr id="23" name="Text 18"/>
          <p:cNvSpPr/>
          <p:nvPr/>
        </p:nvSpPr>
        <p:spPr>
          <a:xfrm>
            <a:off x="5274469" y="5627846"/>
            <a:ext cx="3213973" cy="11982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gathers data about traffic flow and toll revenue, providing valuable insights for traffic management and infrastructure planning.</a:t>
            </a:r>
            <a:endParaRPr lang="en-US" sz="14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837724" y="1016675"/>
            <a:ext cx="8758357" cy="7040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545"/>
              </a:lnSpc>
              <a:buNone/>
            </a:pPr>
            <a:r>
              <a:rPr lang="en-US" sz="4435" b="1" kern="0" spc="-89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Benefits of GPS-based Toll Collection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2199442"/>
            <a:ext cx="12954952" cy="7660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5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offers several advantages over traditional toll collection methods, including improved efficiency, reduced traffic congestion, and increased revenue.</a:t>
            </a:r>
            <a:endParaRPr lang="en-US" sz="1885" dirty="0"/>
          </a:p>
        </p:txBody>
      </p:sp>
      <p:sp>
        <p:nvSpPr>
          <p:cNvPr id="6" name="Text 3"/>
          <p:cNvSpPr/>
          <p:nvPr/>
        </p:nvSpPr>
        <p:spPr>
          <a:xfrm>
            <a:off x="837724" y="3474006"/>
            <a:ext cx="2816185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222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Increased Efficiency</a:t>
            </a:r>
            <a:endParaRPr lang="en-US" sz="2220" dirty="0"/>
          </a:p>
        </p:txBody>
      </p:sp>
      <p:sp>
        <p:nvSpPr>
          <p:cNvPr id="7" name="Text 4"/>
          <p:cNvSpPr/>
          <p:nvPr/>
        </p:nvSpPr>
        <p:spPr>
          <a:xfrm>
            <a:off x="837724" y="4065270"/>
            <a:ext cx="3928586" cy="153209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5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automated system eliminates the need for manual toll collection, streamlining the process and reducing wait times.</a:t>
            </a:r>
            <a:endParaRPr lang="en-US" sz="1885" dirty="0"/>
          </a:p>
        </p:txBody>
      </p:sp>
      <p:sp>
        <p:nvSpPr>
          <p:cNvPr id="8" name="Text 5"/>
          <p:cNvSpPr/>
          <p:nvPr/>
        </p:nvSpPr>
        <p:spPr>
          <a:xfrm>
            <a:off x="1220629" y="5812750"/>
            <a:ext cx="3545681" cy="3830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3015"/>
              </a:lnSpc>
              <a:buSzPct val="100000"/>
              <a:buChar char="•"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Reduced traffic congestion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1220629" y="6279475"/>
            <a:ext cx="3545681" cy="3830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3015"/>
              </a:lnSpc>
              <a:buSzPct val="100000"/>
              <a:buChar char="•"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Faster processing of vehicles</a:t>
            </a:r>
            <a:endParaRPr lang="en-US" sz="1885" dirty="0"/>
          </a:p>
        </p:txBody>
      </p:sp>
      <p:sp>
        <p:nvSpPr>
          <p:cNvPr id="10" name="Text 7"/>
          <p:cNvSpPr/>
          <p:nvPr/>
        </p:nvSpPr>
        <p:spPr>
          <a:xfrm>
            <a:off x="1220629" y="6746200"/>
            <a:ext cx="3545681" cy="3830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3015"/>
              </a:lnSpc>
              <a:buSzPct val="100000"/>
              <a:buChar char="•"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traffic flow</a:t>
            </a:r>
            <a:endParaRPr lang="en-US" sz="1885" dirty="0"/>
          </a:p>
        </p:txBody>
      </p:sp>
      <p:sp>
        <p:nvSpPr>
          <p:cNvPr id="11" name="Text 8"/>
          <p:cNvSpPr/>
          <p:nvPr/>
        </p:nvSpPr>
        <p:spPr>
          <a:xfrm>
            <a:off x="5357813" y="3474006"/>
            <a:ext cx="2816185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222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Reduced Costs</a:t>
            </a:r>
            <a:endParaRPr lang="en-US" sz="2220" dirty="0"/>
          </a:p>
        </p:txBody>
      </p:sp>
      <p:sp>
        <p:nvSpPr>
          <p:cNvPr id="12" name="Text 9"/>
          <p:cNvSpPr/>
          <p:nvPr/>
        </p:nvSpPr>
        <p:spPr>
          <a:xfrm>
            <a:off x="5357813" y="4065270"/>
            <a:ext cx="3928586" cy="153209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5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lowers operational costs by eliminating the need for toll booths, personnel, and manual payment processing.</a:t>
            </a:r>
            <a:endParaRPr lang="en-US" sz="1885" dirty="0"/>
          </a:p>
        </p:txBody>
      </p:sp>
      <p:sp>
        <p:nvSpPr>
          <p:cNvPr id="13" name="Text 10"/>
          <p:cNvSpPr/>
          <p:nvPr/>
        </p:nvSpPr>
        <p:spPr>
          <a:xfrm>
            <a:off x="5740718" y="5812750"/>
            <a:ext cx="3545681" cy="3830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3015"/>
              </a:lnSpc>
              <a:buSzPct val="100000"/>
              <a:buChar char="•"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Lower maintenance costs</a:t>
            </a:r>
            <a:endParaRPr lang="en-US" sz="1885" dirty="0"/>
          </a:p>
        </p:txBody>
      </p:sp>
      <p:sp>
        <p:nvSpPr>
          <p:cNvPr id="14" name="Text 11"/>
          <p:cNvSpPr/>
          <p:nvPr/>
        </p:nvSpPr>
        <p:spPr>
          <a:xfrm>
            <a:off x="5740718" y="6279475"/>
            <a:ext cx="3545681" cy="3830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3015"/>
              </a:lnSpc>
              <a:buSzPct val="100000"/>
              <a:buChar char="•"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Reduced labor expenses</a:t>
            </a:r>
            <a:endParaRPr lang="en-US" sz="1885" dirty="0"/>
          </a:p>
        </p:txBody>
      </p:sp>
      <p:sp>
        <p:nvSpPr>
          <p:cNvPr id="15" name="Text 12"/>
          <p:cNvSpPr/>
          <p:nvPr/>
        </p:nvSpPr>
        <p:spPr>
          <a:xfrm>
            <a:off x="5740718" y="6746200"/>
            <a:ext cx="3545681" cy="3830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3015"/>
              </a:lnSpc>
              <a:buSzPct val="100000"/>
              <a:buChar char="•"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Elimination of cash handling</a:t>
            </a:r>
            <a:endParaRPr lang="en-US" sz="1885" dirty="0"/>
          </a:p>
        </p:txBody>
      </p:sp>
      <p:sp>
        <p:nvSpPr>
          <p:cNvPr id="16" name="Text 13"/>
          <p:cNvSpPr/>
          <p:nvPr/>
        </p:nvSpPr>
        <p:spPr>
          <a:xfrm>
            <a:off x="9877901" y="3474006"/>
            <a:ext cx="2816185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222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Enhanced Security</a:t>
            </a:r>
            <a:endParaRPr lang="en-US" sz="2220" dirty="0"/>
          </a:p>
        </p:txBody>
      </p:sp>
      <p:sp>
        <p:nvSpPr>
          <p:cNvPr id="17" name="Text 14"/>
          <p:cNvSpPr/>
          <p:nvPr/>
        </p:nvSpPr>
        <p:spPr>
          <a:xfrm>
            <a:off x="9877901" y="4065270"/>
            <a:ext cx="3928586" cy="114907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5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enhances security by eliminating cash transactions and reducing the risk of fraud or theft.</a:t>
            </a:r>
            <a:endParaRPr lang="en-US" sz="1885" dirty="0"/>
          </a:p>
        </p:txBody>
      </p:sp>
      <p:sp>
        <p:nvSpPr>
          <p:cNvPr id="18" name="Text 15"/>
          <p:cNvSpPr/>
          <p:nvPr/>
        </p:nvSpPr>
        <p:spPr>
          <a:xfrm>
            <a:off x="10260806" y="5429726"/>
            <a:ext cx="3545681" cy="3830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3015"/>
              </a:lnSpc>
              <a:buSzPct val="100000"/>
              <a:buChar char="•"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payment processing</a:t>
            </a:r>
            <a:endParaRPr lang="en-US" sz="1885" dirty="0"/>
          </a:p>
        </p:txBody>
      </p:sp>
      <p:sp>
        <p:nvSpPr>
          <p:cNvPr id="19" name="Text 16"/>
          <p:cNvSpPr/>
          <p:nvPr/>
        </p:nvSpPr>
        <p:spPr>
          <a:xfrm>
            <a:off x="10260806" y="5896451"/>
            <a:ext cx="3545681" cy="3830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3015"/>
              </a:lnSpc>
              <a:buSzPct val="100000"/>
              <a:buChar char="•"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data storage</a:t>
            </a:r>
            <a:endParaRPr lang="en-US" sz="1885" dirty="0"/>
          </a:p>
        </p:txBody>
      </p:sp>
      <p:sp>
        <p:nvSpPr>
          <p:cNvPr id="20" name="Text 17"/>
          <p:cNvSpPr/>
          <p:nvPr/>
        </p:nvSpPr>
        <p:spPr>
          <a:xfrm>
            <a:off x="10260806" y="6363176"/>
            <a:ext cx="3545681" cy="3830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3015"/>
              </a:lnSpc>
              <a:buSzPct val="100000"/>
              <a:buChar char="•"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Reduced security risks</a:t>
            </a:r>
            <a:endParaRPr lang="en-US" sz="18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506" y="1884997"/>
            <a:ext cx="5015270" cy="445948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9487" y="1027747"/>
            <a:ext cx="7021830" cy="55423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365"/>
              </a:lnSpc>
              <a:buNone/>
            </a:pPr>
            <a:r>
              <a:rPr lang="en-US" sz="3490" b="1" kern="0" spc="-7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GPS-based Toll Collection Works</a:t>
            </a:r>
            <a:endParaRPr lang="en-US" sz="3490" dirty="0"/>
          </a:p>
        </p:txBody>
      </p:sp>
      <p:sp>
        <p:nvSpPr>
          <p:cNvPr id="7" name="Text 2"/>
          <p:cNvSpPr/>
          <p:nvPr/>
        </p:nvSpPr>
        <p:spPr>
          <a:xfrm>
            <a:off x="659487" y="1864519"/>
            <a:ext cx="7825026" cy="60293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75"/>
              </a:lnSpc>
              <a:buNone/>
            </a:pPr>
            <a:r>
              <a:rPr lang="en-US" sz="1485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operates by identifying vehicles using GPS technology, calculating the toll based on their route, and automatically deducting the payment from the user's account.</a:t>
            </a:r>
            <a:endParaRPr lang="en-US" sz="148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7" y="2679383"/>
            <a:ext cx="942142" cy="1507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84164" y="2867739"/>
            <a:ext cx="2216825" cy="2770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Vehicle Identification</a:t>
            </a:r>
            <a:endParaRPr lang="en-US" sz="1745" dirty="0"/>
          </a:p>
        </p:txBody>
      </p:sp>
      <p:sp>
        <p:nvSpPr>
          <p:cNvPr id="10" name="Text 4"/>
          <p:cNvSpPr/>
          <p:nvPr/>
        </p:nvSpPr>
        <p:spPr>
          <a:xfrm>
            <a:off x="1884164" y="3257788"/>
            <a:ext cx="6600349" cy="60293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5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utilizes GPS technology to identify vehicles and track their location in real time.</a:t>
            </a:r>
            <a:endParaRPr lang="en-US" sz="1485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87" y="4186833"/>
            <a:ext cx="942142" cy="1507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84164" y="4375190"/>
            <a:ext cx="2216825" cy="2770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Toll Calculation</a:t>
            </a:r>
            <a:endParaRPr lang="en-US" sz="1745" dirty="0"/>
          </a:p>
        </p:txBody>
      </p:sp>
      <p:sp>
        <p:nvSpPr>
          <p:cNvPr id="13" name="Text 6"/>
          <p:cNvSpPr/>
          <p:nvPr/>
        </p:nvSpPr>
        <p:spPr>
          <a:xfrm>
            <a:off x="1884164" y="4765238"/>
            <a:ext cx="6600349" cy="60293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5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toll amount is calculated based on the vehicle's route, distance traveled, and applicable toll rates.</a:t>
            </a:r>
            <a:endParaRPr lang="en-US" sz="1485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87" y="5694283"/>
            <a:ext cx="942142" cy="15074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84164" y="5882640"/>
            <a:ext cx="2216825" cy="2770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Payment Processing</a:t>
            </a:r>
            <a:endParaRPr lang="en-US" sz="1745" dirty="0"/>
          </a:p>
        </p:txBody>
      </p:sp>
      <p:sp>
        <p:nvSpPr>
          <p:cNvPr id="16" name="Text 8"/>
          <p:cNvSpPr/>
          <p:nvPr/>
        </p:nvSpPr>
        <p:spPr>
          <a:xfrm>
            <a:off x="1884164" y="6272689"/>
            <a:ext cx="6600349" cy="60293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485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Payments are automatically deducted from the user's pre-registered account, eliminating the need for manual payment at toll booths.</a:t>
            </a:r>
            <a:endParaRPr lang="en-US" sz="14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366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4193" y="1555909"/>
            <a:ext cx="4398407" cy="5497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330"/>
              </a:lnSpc>
              <a:buNone/>
            </a:pPr>
            <a:r>
              <a:rPr lang="en-US" sz="3465" b="1" kern="0" spc="-69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Features Offered</a:t>
            </a:r>
            <a:endParaRPr lang="en-US" sz="3465" dirty="0"/>
          </a:p>
        </p:txBody>
      </p:sp>
      <p:sp>
        <p:nvSpPr>
          <p:cNvPr id="6" name="Text 2"/>
          <p:cNvSpPr/>
          <p:nvPr/>
        </p:nvSpPr>
        <p:spPr>
          <a:xfrm>
            <a:off x="1419423" y="2427288"/>
            <a:ext cx="11633954" cy="2990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47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GPS-based toll collection system offers a range of features designed to enhance user experience and efficiency.</a:t>
            </a:r>
            <a:endParaRPr lang="en-US" sz="1470" dirty="0"/>
          </a:p>
        </p:txBody>
      </p:sp>
      <p:sp>
        <p:nvSpPr>
          <p:cNvPr id="7" name="Shape 3"/>
          <p:cNvSpPr/>
          <p:nvPr/>
        </p:nvSpPr>
        <p:spPr>
          <a:xfrm>
            <a:off x="1418788" y="3048397"/>
            <a:ext cx="5723573" cy="1374219"/>
          </a:xfrm>
          <a:prstGeom prst="roundRect">
            <a:avLst>
              <a:gd name="adj" fmla="val 5713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613337" y="3242945"/>
            <a:ext cx="2403396" cy="2747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65"/>
              </a:lnSpc>
              <a:buNone/>
            </a:pPr>
            <a:r>
              <a:rPr lang="en-US" sz="1730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Toll Information</a:t>
            </a:r>
            <a:endParaRPr lang="en-US" sz="1730" dirty="0"/>
          </a:p>
        </p:txBody>
      </p:sp>
      <p:sp>
        <p:nvSpPr>
          <p:cNvPr id="9" name="Text 5"/>
          <p:cNvSpPr/>
          <p:nvPr/>
        </p:nvSpPr>
        <p:spPr>
          <a:xfrm>
            <a:off x="1613337" y="3629898"/>
            <a:ext cx="5334476" cy="5981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47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access real-time toll information and route options before their journey, allowing them to plan their trips effectively.</a:t>
            </a:r>
            <a:endParaRPr lang="en-US" sz="1470" dirty="0"/>
          </a:p>
        </p:txBody>
      </p:sp>
      <p:sp>
        <p:nvSpPr>
          <p:cNvPr id="10" name="Shape 6"/>
          <p:cNvSpPr/>
          <p:nvPr/>
        </p:nvSpPr>
        <p:spPr>
          <a:xfrm>
            <a:off x="7329289" y="3048397"/>
            <a:ext cx="5723573" cy="1374219"/>
          </a:xfrm>
          <a:prstGeom prst="roundRect">
            <a:avLst>
              <a:gd name="adj" fmla="val 5713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23837" y="3242945"/>
            <a:ext cx="2584847" cy="2747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65"/>
              </a:lnSpc>
              <a:buNone/>
            </a:pPr>
            <a:r>
              <a:rPr lang="en-US" sz="1730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Automated Payment System</a:t>
            </a:r>
            <a:endParaRPr lang="en-US" sz="1730" dirty="0"/>
          </a:p>
        </p:txBody>
      </p:sp>
      <p:sp>
        <p:nvSpPr>
          <p:cNvPr id="12" name="Text 8"/>
          <p:cNvSpPr/>
          <p:nvPr/>
        </p:nvSpPr>
        <p:spPr>
          <a:xfrm>
            <a:off x="7523837" y="3629898"/>
            <a:ext cx="5334476" cy="5981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47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automatically deducts toll payments from the user's account, eliminating the need for cash or manual transactions.</a:t>
            </a:r>
            <a:endParaRPr lang="en-US" sz="1470" dirty="0"/>
          </a:p>
        </p:txBody>
      </p:sp>
      <p:sp>
        <p:nvSpPr>
          <p:cNvPr id="13" name="Shape 9"/>
          <p:cNvSpPr/>
          <p:nvPr/>
        </p:nvSpPr>
        <p:spPr>
          <a:xfrm>
            <a:off x="1418788" y="4653359"/>
            <a:ext cx="5723573" cy="1673304"/>
          </a:xfrm>
          <a:prstGeom prst="roundRect">
            <a:avLst>
              <a:gd name="adj" fmla="val 4692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613337" y="4804093"/>
            <a:ext cx="2832735" cy="2747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65"/>
              </a:lnSpc>
              <a:buNone/>
            </a:pPr>
            <a:r>
              <a:rPr lang="en-IN" altLang="en-US" sz="1730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Distance calculation</a:t>
            </a:r>
            <a:endParaRPr lang="en-IN" altLang="en-US" sz="1730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1613337" y="5191046"/>
            <a:ext cx="5334476" cy="5981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47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</a:t>
            </a:r>
            <a:r>
              <a:rPr lang="en-IN" altLang="en-US" sz="147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the real-time coordinate and previous coordinates to calculate distance travelled in small unit of time and is add continuously to give the total distance travelled.</a:t>
            </a:r>
            <a:endParaRPr lang="en-IN" altLang="en-US" sz="1470" kern="0" spc="-29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7329289" y="4609544"/>
            <a:ext cx="5723573" cy="1673304"/>
          </a:xfrm>
          <a:prstGeom prst="roundRect">
            <a:avLst>
              <a:gd name="adj" fmla="val 4692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7523837" y="4804093"/>
            <a:ext cx="2199203" cy="2747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65"/>
              </a:lnSpc>
              <a:buNone/>
            </a:pPr>
            <a:r>
              <a:rPr lang="en-IN" altLang="en-US" sz="1730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Toll Reduction based on distance travelled</a:t>
            </a:r>
            <a:endParaRPr lang="en-IN" altLang="en-US" sz="1730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7523837" y="5191046"/>
            <a:ext cx="5334476" cy="8972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IN" altLang="en-US" sz="147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Toll is deducted is based on amount of distance travelled on toll roads in specific Zones.Different zones have differnet per km tax. </a:t>
            </a:r>
            <a:endParaRPr lang="en-IN" altLang="en-US" sz="1470" kern="0" spc="-29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6" name="Text 1"/>
          <p:cNvSpPr/>
          <p:nvPr/>
        </p:nvSpPr>
        <p:spPr>
          <a:xfrm>
            <a:off x="600789" y="609243"/>
            <a:ext cx="4039195" cy="5049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975"/>
              </a:lnSpc>
              <a:buNone/>
            </a:pPr>
            <a:r>
              <a:rPr lang="en-US" sz="3180" b="1" kern="0" spc="-6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Processflow</a:t>
            </a:r>
            <a:endParaRPr lang="en-US" sz="3180" dirty="0"/>
          </a:p>
        </p:txBody>
      </p:sp>
      <p:sp>
        <p:nvSpPr>
          <p:cNvPr id="7" name="Text 2"/>
          <p:cNvSpPr/>
          <p:nvPr/>
        </p:nvSpPr>
        <p:spPr>
          <a:xfrm>
            <a:off x="600710" y="1371600"/>
            <a:ext cx="12169775" cy="549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165"/>
              </a:lnSpc>
              <a:buNone/>
            </a:pPr>
            <a:r>
              <a:rPr lang="en-US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process flow for the GPS-based toll collection system involves several steps, from vehicle identification to payment processing.</a:t>
            </a:r>
            <a:endParaRPr lang="en-US" dirty="0"/>
          </a:p>
        </p:txBody>
      </p:sp>
      <p:sp>
        <p:nvSpPr>
          <p:cNvPr id="8" name="Shape 3"/>
          <p:cNvSpPr/>
          <p:nvPr/>
        </p:nvSpPr>
        <p:spPr>
          <a:xfrm>
            <a:off x="847487" y="2114074"/>
            <a:ext cx="21431" cy="5506283"/>
          </a:xfrm>
          <a:prstGeom prst="roundRect">
            <a:avLst>
              <a:gd name="adj" fmla="val 336430"/>
            </a:avLst>
          </a:prstGeom>
          <a:solidFill>
            <a:srgbClr val="D1B6E1"/>
          </a:solidFill>
        </p:spPr>
      </p:sp>
      <p:sp>
        <p:nvSpPr>
          <p:cNvPr id="9" name="Shape 4"/>
          <p:cNvSpPr/>
          <p:nvPr/>
        </p:nvSpPr>
        <p:spPr>
          <a:xfrm>
            <a:off x="1051322" y="2489597"/>
            <a:ext cx="600789" cy="21431"/>
          </a:xfrm>
          <a:prstGeom prst="roundRect">
            <a:avLst>
              <a:gd name="adj" fmla="val 336430"/>
            </a:avLst>
          </a:prstGeom>
          <a:solidFill>
            <a:srgbClr val="D1B6E1"/>
          </a:solidFill>
        </p:spPr>
      </p:sp>
      <p:sp>
        <p:nvSpPr>
          <p:cNvPr id="10" name="Shape 5"/>
          <p:cNvSpPr/>
          <p:nvPr/>
        </p:nvSpPr>
        <p:spPr>
          <a:xfrm>
            <a:off x="665083" y="2307193"/>
            <a:ext cx="386239" cy="386239"/>
          </a:xfrm>
          <a:prstGeom prst="roundRect">
            <a:avLst>
              <a:gd name="adj" fmla="val 18667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791647" y="2379107"/>
            <a:ext cx="133112" cy="24241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10"/>
              </a:lnSpc>
              <a:buNone/>
            </a:pPr>
            <a:r>
              <a:rPr lang="en-US" sz="1910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910" dirty="0"/>
          </a:p>
        </p:txBody>
      </p:sp>
      <p:sp>
        <p:nvSpPr>
          <p:cNvPr id="12" name="Text 7"/>
          <p:cNvSpPr/>
          <p:nvPr/>
        </p:nvSpPr>
        <p:spPr>
          <a:xfrm>
            <a:off x="1802368" y="2285643"/>
            <a:ext cx="2019538" cy="2524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90"/>
              </a:lnSpc>
              <a:buNone/>
            </a:pPr>
            <a:r>
              <a:rPr lang="en-US" sz="1590" b="1" kern="0" spc="-3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Vehicle Entry</a:t>
            </a:r>
            <a:endParaRPr lang="en-US" sz="1590" dirty="0"/>
          </a:p>
        </p:txBody>
      </p:sp>
      <p:sp>
        <p:nvSpPr>
          <p:cNvPr id="13" name="Text 8"/>
          <p:cNvSpPr/>
          <p:nvPr/>
        </p:nvSpPr>
        <p:spPr>
          <a:xfrm>
            <a:off x="1802368" y="2641044"/>
            <a:ext cx="6740843" cy="54935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165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a vehicle enters the toll </a:t>
            </a:r>
            <a:r>
              <a:rPr lang="en-IN" alt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road</a:t>
            </a: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the system detects it using GPS technology.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1051322" y="3909060"/>
            <a:ext cx="600789" cy="21431"/>
          </a:xfrm>
          <a:prstGeom prst="roundRect">
            <a:avLst>
              <a:gd name="adj" fmla="val 336430"/>
            </a:avLst>
          </a:prstGeom>
          <a:solidFill>
            <a:srgbClr val="D1B6E1"/>
          </a:solidFill>
        </p:spPr>
      </p:sp>
      <p:sp>
        <p:nvSpPr>
          <p:cNvPr id="15" name="Shape 10"/>
          <p:cNvSpPr/>
          <p:nvPr/>
        </p:nvSpPr>
        <p:spPr>
          <a:xfrm>
            <a:off x="665083" y="3726656"/>
            <a:ext cx="386239" cy="386239"/>
          </a:xfrm>
          <a:prstGeom prst="roundRect">
            <a:avLst>
              <a:gd name="adj" fmla="val 18667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91647" y="3798570"/>
            <a:ext cx="133112" cy="24241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10"/>
              </a:lnSpc>
              <a:buNone/>
            </a:pPr>
            <a:r>
              <a:rPr lang="en-US" sz="1910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910" dirty="0"/>
          </a:p>
        </p:txBody>
      </p:sp>
      <p:sp>
        <p:nvSpPr>
          <p:cNvPr id="17" name="Text 12"/>
          <p:cNvSpPr/>
          <p:nvPr/>
        </p:nvSpPr>
        <p:spPr>
          <a:xfrm>
            <a:off x="1802368" y="3705106"/>
            <a:ext cx="2019538" cy="2524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90"/>
              </a:lnSpc>
              <a:buNone/>
            </a:pPr>
            <a:r>
              <a:rPr lang="en-IN" altLang="en-US" sz="1590" b="1" kern="0" spc="-3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Distance</a:t>
            </a:r>
            <a:r>
              <a:rPr lang="en-US" sz="1590" b="1" kern="0" spc="-3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Calculation</a:t>
            </a:r>
            <a:endParaRPr lang="en-US" sz="1590" dirty="0"/>
          </a:p>
        </p:txBody>
      </p:sp>
      <p:sp>
        <p:nvSpPr>
          <p:cNvPr id="18" name="Text 13"/>
          <p:cNvSpPr/>
          <p:nvPr/>
        </p:nvSpPr>
        <p:spPr>
          <a:xfrm>
            <a:off x="1802368" y="4060508"/>
            <a:ext cx="6740843" cy="54935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165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</a:t>
            </a:r>
            <a:r>
              <a:rPr lang="en-IN" alt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start </a:t>
            </a: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</a:t>
            </a:r>
            <a:r>
              <a:rPr lang="en-IN" alt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ing distance</a:t>
            </a: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IN" alt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travelled on toll road using the coordinates sent by the gps.</a:t>
            </a:r>
            <a:endParaRPr lang="en-US" sz="1350" dirty="0"/>
          </a:p>
        </p:txBody>
      </p:sp>
      <p:sp>
        <p:nvSpPr>
          <p:cNvPr id="19" name="Shape 14"/>
          <p:cNvSpPr/>
          <p:nvPr/>
        </p:nvSpPr>
        <p:spPr>
          <a:xfrm>
            <a:off x="1051322" y="5328523"/>
            <a:ext cx="600789" cy="21431"/>
          </a:xfrm>
          <a:prstGeom prst="roundRect">
            <a:avLst>
              <a:gd name="adj" fmla="val 336430"/>
            </a:avLst>
          </a:prstGeom>
          <a:solidFill>
            <a:srgbClr val="D1B6E1"/>
          </a:solidFill>
        </p:spPr>
      </p:sp>
      <p:sp>
        <p:nvSpPr>
          <p:cNvPr id="20" name="Shape 15"/>
          <p:cNvSpPr/>
          <p:nvPr/>
        </p:nvSpPr>
        <p:spPr>
          <a:xfrm>
            <a:off x="665083" y="5146119"/>
            <a:ext cx="386239" cy="386239"/>
          </a:xfrm>
          <a:prstGeom prst="roundRect">
            <a:avLst>
              <a:gd name="adj" fmla="val 18667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791647" y="5218033"/>
            <a:ext cx="133112" cy="24241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10"/>
              </a:lnSpc>
              <a:buNone/>
            </a:pPr>
            <a:r>
              <a:rPr lang="en-US" sz="1910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910" dirty="0"/>
          </a:p>
        </p:txBody>
      </p:sp>
      <p:sp>
        <p:nvSpPr>
          <p:cNvPr id="22" name="Text 17"/>
          <p:cNvSpPr/>
          <p:nvPr/>
        </p:nvSpPr>
        <p:spPr>
          <a:xfrm>
            <a:off x="1802368" y="5124569"/>
            <a:ext cx="2019538" cy="2524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90"/>
              </a:lnSpc>
              <a:buNone/>
            </a:pPr>
            <a:r>
              <a:rPr lang="en-US" sz="1590" b="1" kern="0" spc="-3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Payment Authorization</a:t>
            </a:r>
            <a:endParaRPr lang="en-US" sz="1590" dirty="0"/>
          </a:p>
        </p:txBody>
      </p:sp>
      <p:sp>
        <p:nvSpPr>
          <p:cNvPr id="23" name="Text 18"/>
          <p:cNvSpPr/>
          <p:nvPr/>
        </p:nvSpPr>
        <p:spPr>
          <a:xfrm>
            <a:off x="1802368" y="5479971"/>
            <a:ext cx="6740843" cy="54935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165"/>
              </a:lnSpc>
              <a:buNone/>
            </a:pPr>
            <a:r>
              <a:rPr lang="en-IN" altLang="en-US" sz="1350" dirty="0"/>
              <a:t>After the vehical exit the toll road the toll calculation is done and is deducted from user account.</a:t>
            </a:r>
            <a:endParaRPr lang="en-IN" altLang="en-US" sz="1350" dirty="0"/>
          </a:p>
        </p:txBody>
      </p:sp>
      <p:sp>
        <p:nvSpPr>
          <p:cNvPr id="24" name="Shape 19"/>
          <p:cNvSpPr/>
          <p:nvPr/>
        </p:nvSpPr>
        <p:spPr>
          <a:xfrm>
            <a:off x="1051322" y="6747986"/>
            <a:ext cx="600789" cy="21431"/>
          </a:xfrm>
          <a:prstGeom prst="roundRect">
            <a:avLst>
              <a:gd name="adj" fmla="val 336430"/>
            </a:avLst>
          </a:prstGeom>
          <a:solidFill>
            <a:srgbClr val="D1B6E1"/>
          </a:solidFill>
        </p:spPr>
      </p:sp>
      <p:sp>
        <p:nvSpPr>
          <p:cNvPr id="25" name="Shape 20"/>
          <p:cNvSpPr/>
          <p:nvPr/>
        </p:nvSpPr>
        <p:spPr>
          <a:xfrm>
            <a:off x="665083" y="6565583"/>
            <a:ext cx="386239" cy="386239"/>
          </a:xfrm>
          <a:prstGeom prst="roundRect">
            <a:avLst>
              <a:gd name="adj" fmla="val 18667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26" name="Text 21"/>
          <p:cNvSpPr/>
          <p:nvPr/>
        </p:nvSpPr>
        <p:spPr>
          <a:xfrm>
            <a:off x="791647" y="6637496"/>
            <a:ext cx="133112" cy="24241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10"/>
              </a:lnSpc>
              <a:buNone/>
            </a:pPr>
            <a:r>
              <a:rPr lang="en-US" sz="1910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910" dirty="0"/>
          </a:p>
        </p:txBody>
      </p:sp>
      <p:sp>
        <p:nvSpPr>
          <p:cNvPr id="27" name="Text 22"/>
          <p:cNvSpPr/>
          <p:nvPr/>
        </p:nvSpPr>
        <p:spPr>
          <a:xfrm>
            <a:off x="1802368" y="6544032"/>
            <a:ext cx="2019538" cy="2524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90"/>
              </a:lnSpc>
              <a:buNone/>
            </a:pPr>
            <a:r>
              <a:rPr lang="en-US" sz="1590" b="1" kern="0" spc="-3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Receipt Generation</a:t>
            </a:r>
            <a:endParaRPr lang="en-US" sz="1590" dirty="0"/>
          </a:p>
        </p:txBody>
      </p:sp>
      <p:sp>
        <p:nvSpPr>
          <p:cNvPr id="28" name="Text 23"/>
          <p:cNvSpPr/>
          <p:nvPr/>
        </p:nvSpPr>
        <p:spPr>
          <a:xfrm>
            <a:off x="1802368" y="6899434"/>
            <a:ext cx="6740843" cy="54935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165"/>
              </a:lnSpc>
              <a:buNone/>
            </a:pPr>
            <a:r>
              <a:rPr lang="en-IN" alt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envoice is generated and stored in the server so the user can check it later.</a:t>
            </a:r>
            <a:endParaRPr lang="en-IN" altLang="en-US" sz="1350" kern="0" spc="-27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15420" y="732115"/>
            <a:ext cx="4901684" cy="6126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825"/>
              </a:lnSpc>
              <a:buNone/>
            </a:pPr>
            <a:r>
              <a:rPr lang="en-US" sz="3860" b="1" kern="0" spc="-7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Architecture Diagram</a:t>
            </a:r>
            <a:endParaRPr lang="en-US" sz="3860" dirty="0"/>
          </a:p>
        </p:txBody>
      </p:sp>
      <p:sp>
        <p:nvSpPr>
          <p:cNvPr id="7" name="Text 2"/>
          <p:cNvSpPr/>
          <p:nvPr/>
        </p:nvSpPr>
        <p:spPr>
          <a:xfrm>
            <a:off x="6215420" y="1657231"/>
            <a:ext cx="7685961" cy="6667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architecture involves various components, including GPS receivers, servers, databases, and payment gateways.</a:t>
            </a:r>
            <a:endParaRPr lang="en-US" sz="1640" dirty="0"/>
          </a:p>
        </p:txBody>
      </p:sp>
      <p:sp>
        <p:nvSpPr>
          <p:cNvPr id="8" name="Shape 3"/>
          <p:cNvSpPr/>
          <p:nvPr/>
        </p:nvSpPr>
        <p:spPr>
          <a:xfrm>
            <a:off x="6215380" y="2558415"/>
            <a:ext cx="7686040" cy="4439285"/>
          </a:xfrm>
          <a:prstGeom prst="roundRect">
            <a:avLst>
              <a:gd name="adj" fmla="val 17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6223040" y="2565916"/>
            <a:ext cx="7670721" cy="59840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0" name="Text 5"/>
          <p:cNvSpPr/>
          <p:nvPr/>
        </p:nvSpPr>
        <p:spPr>
          <a:xfrm>
            <a:off x="6431280" y="2698433"/>
            <a:ext cx="3415070" cy="3333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</a:t>
            </a:r>
            <a:endParaRPr lang="en-US" sz="1640" dirty="0"/>
          </a:p>
        </p:txBody>
      </p:sp>
      <p:sp>
        <p:nvSpPr>
          <p:cNvPr id="11" name="Text 6"/>
          <p:cNvSpPr/>
          <p:nvPr/>
        </p:nvSpPr>
        <p:spPr>
          <a:xfrm>
            <a:off x="10270450" y="2698433"/>
            <a:ext cx="3415070" cy="3333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640" dirty="0"/>
          </a:p>
        </p:txBody>
      </p:sp>
      <p:sp>
        <p:nvSpPr>
          <p:cNvPr id="12" name="Shape 7"/>
          <p:cNvSpPr/>
          <p:nvPr/>
        </p:nvSpPr>
        <p:spPr>
          <a:xfrm>
            <a:off x="6223040" y="3164324"/>
            <a:ext cx="7670721" cy="93178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3" name="Text 8"/>
          <p:cNvSpPr/>
          <p:nvPr/>
        </p:nvSpPr>
        <p:spPr>
          <a:xfrm>
            <a:off x="6431280" y="3296841"/>
            <a:ext cx="3415070" cy="3333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GPS </a:t>
            </a:r>
            <a:r>
              <a:rPr lang="en-IN" alt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Coordinate Sender</a:t>
            </a:r>
            <a:endParaRPr lang="en-IN" altLang="en-US" sz="1640" kern="0" spc="-33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270450" y="3296841"/>
            <a:ext cx="3415070" cy="6667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IN" alt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Trace the path of vehical and send real time coordinates to server.</a:t>
            </a:r>
            <a:endParaRPr lang="en-IN" altLang="en-US" sz="1640" kern="0" spc="-33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223000" y="4096385"/>
            <a:ext cx="7670800" cy="83439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6" name="Text 11"/>
          <p:cNvSpPr/>
          <p:nvPr/>
        </p:nvSpPr>
        <p:spPr>
          <a:xfrm>
            <a:off x="6431280" y="4228624"/>
            <a:ext cx="3415070" cy="3333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IN" alt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Flask</a:t>
            </a: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Servers</a:t>
            </a:r>
            <a:endParaRPr lang="en-US" sz="1640" dirty="0"/>
          </a:p>
        </p:txBody>
      </p:sp>
      <p:sp>
        <p:nvSpPr>
          <p:cNvPr id="17" name="Text 12"/>
          <p:cNvSpPr/>
          <p:nvPr/>
        </p:nvSpPr>
        <p:spPr>
          <a:xfrm>
            <a:off x="10270450" y="4228624"/>
            <a:ext cx="3415070" cy="6667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 and process GPS data from vehicles.</a:t>
            </a:r>
            <a:endParaRPr lang="en-US" sz="1640" dirty="0"/>
          </a:p>
        </p:txBody>
      </p:sp>
      <p:sp>
        <p:nvSpPr>
          <p:cNvPr id="18" name="Shape 13"/>
          <p:cNvSpPr/>
          <p:nvPr/>
        </p:nvSpPr>
        <p:spPr>
          <a:xfrm>
            <a:off x="6215420" y="4927560"/>
            <a:ext cx="7670721" cy="93178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9" name="Text 14"/>
          <p:cNvSpPr/>
          <p:nvPr/>
        </p:nvSpPr>
        <p:spPr>
          <a:xfrm>
            <a:off x="6431280" y="5086112"/>
            <a:ext cx="3415070" cy="3333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Toll Calculation Engine</a:t>
            </a:r>
            <a:endParaRPr lang="en-US" sz="1640" dirty="0"/>
          </a:p>
        </p:txBody>
      </p:sp>
      <p:sp>
        <p:nvSpPr>
          <p:cNvPr id="20" name="Text 15"/>
          <p:cNvSpPr/>
          <p:nvPr/>
        </p:nvSpPr>
        <p:spPr>
          <a:xfrm>
            <a:off x="10270450" y="5063252"/>
            <a:ext cx="3415070" cy="6667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Calculates </a:t>
            </a:r>
            <a:r>
              <a:rPr lang="en-IN" alt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Distance using the coordinates.</a:t>
            </a:r>
            <a:endParaRPr lang="en-US" sz="1640" dirty="0"/>
          </a:p>
        </p:txBody>
      </p:sp>
      <p:sp>
        <p:nvSpPr>
          <p:cNvPr id="21" name="Shape 16"/>
          <p:cNvSpPr/>
          <p:nvPr/>
        </p:nvSpPr>
        <p:spPr>
          <a:xfrm>
            <a:off x="6014760" y="5943798"/>
            <a:ext cx="7670721" cy="59840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2" name="Text 17"/>
          <p:cNvSpPr/>
          <p:nvPr/>
        </p:nvSpPr>
        <p:spPr>
          <a:xfrm>
            <a:off x="6431280" y="6042025"/>
            <a:ext cx="3415070" cy="3333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Toll Calculation Engine</a:t>
            </a:r>
            <a:endParaRPr lang="en-US" sz="1640" dirty="0"/>
          </a:p>
        </p:txBody>
      </p:sp>
      <p:sp>
        <p:nvSpPr>
          <p:cNvPr id="23" name="Text 18"/>
          <p:cNvSpPr/>
          <p:nvPr/>
        </p:nvSpPr>
        <p:spPr>
          <a:xfrm>
            <a:off x="10270490" y="6091555"/>
            <a:ext cx="3415030" cy="12757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Calculates toll amounts based on </a:t>
            </a:r>
            <a:endParaRPr lang="en-US" sz="1640" kern="0" spc="-33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  <a:sym typeface="+mn-ea"/>
            </a:endParaRPr>
          </a:p>
          <a:p>
            <a:pPr marL="0" indent="0" algn="l">
              <a:lnSpc>
                <a:spcPts val="2625"/>
              </a:lnSpc>
              <a:buNone/>
            </a:pPr>
            <a:r>
              <a:rPr lang="en-US" sz="164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route, distance, and toll rates.</a:t>
            </a:r>
            <a:endParaRPr lang="en-US" sz="1640" dirty="0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955800"/>
            <a:ext cx="5728970" cy="4003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553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426" y="3410188"/>
            <a:ext cx="4998363" cy="62472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920"/>
              </a:lnSpc>
              <a:buNone/>
            </a:pPr>
            <a:r>
              <a:rPr lang="en-US" sz="3935" b="1" kern="0" spc="-79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Technologies used</a:t>
            </a:r>
            <a:endParaRPr lang="en-US" sz="3935" dirty="0"/>
          </a:p>
        </p:txBody>
      </p:sp>
      <p:sp>
        <p:nvSpPr>
          <p:cNvPr id="6" name="Text 2"/>
          <p:cNvSpPr/>
          <p:nvPr/>
        </p:nvSpPr>
        <p:spPr>
          <a:xfrm>
            <a:off x="743426" y="4353520"/>
            <a:ext cx="13143548" cy="3398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75"/>
              </a:lnSpc>
              <a:buNone/>
            </a:pPr>
            <a:r>
              <a:rPr lang="en-US" sz="1675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leverages a combination of technologies, including GPS, cloud computing, data analytics, and payment processing systems.</a:t>
            </a:r>
            <a:endParaRPr lang="en-US" sz="167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26" y="4932283"/>
            <a:ext cx="531019" cy="5310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426" y="5675709"/>
            <a:ext cx="2499122" cy="31230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IN" altLang="en-US" sz="197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Cryptography</a:t>
            </a:r>
            <a:endParaRPr lang="en-IN" altLang="en-US" sz="1970" b="1" kern="0" spc="-39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3426" y="6115407"/>
            <a:ext cx="3046928" cy="10194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75"/>
              </a:lnSpc>
              <a:buNone/>
            </a:pPr>
            <a:r>
              <a:rPr lang="en-IN" altLang="en-US" sz="1675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secure the receiving data from gps to server and to secure the payment process.</a:t>
            </a:r>
            <a:endParaRPr lang="en-IN" altLang="en-US" sz="1675" kern="0" spc="-33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966" y="4932283"/>
            <a:ext cx="531019" cy="5310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108966" y="5675709"/>
            <a:ext cx="2499122" cy="31230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IN" altLang="en-US" sz="197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Python Classes</a:t>
            </a:r>
            <a:endParaRPr lang="en-IN" altLang="en-US" sz="1970" b="1" kern="0" spc="-39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4108966" y="6115407"/>
            <a:ext cx="3046928" cy="135921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75"/>
              </a:lnSpc>
              <a:buNone/>
            </a:pPr>
            <a:r>
              <a:rPr lang="en-IN" altLang="en-US" sz="1675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organize the code in the proper structure and interconnectivity.</a:t>
            </a:r>
            <a:endParaRPr lang="en-IN" altLang="en-US" sz="1675" kern="0" spc="-33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06" y="4932283"/>
            <a:ext cx="531019" cy="5310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4506" y="5675709"/>
            <a:ext cx="2499122" cy="31230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IN" altLang="en-US" sz="197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Database</a:t>
            </a:r>
            <a:endParaRPr lang="en-IN" altLang="en-US" sz="1970" b="1" kern="0" spc="-39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74506" y="6115407"/>
            <a:ext cx="3046928" cy="135921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75"/>
              </a:lnSpc>
              <a:buNone/>
            </a:pPr>
            <a:r>
              <a:rPr lang="en-IN" altLang="en-US" sz="1675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mogoDB Atlas is used for cloud database.It acts as the bank account of user</a:t>
            </a:r>
            <a:endParaRPr lang="en-IN" altLang="en-US" sz="1675" kern="0" spc="-33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045" y="4932283"/>
            <a:ext cx="531019" cy="53101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840045" y="5675709"/>
            <a:ext cx="2499122" cy="31230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IN" altLang="en-US" sz="197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GeoPandas and Shaply</a:t>
            </a:r>
            <a:endParaRPr lang="en-IN" altLang="en-US" sz="1970" b="1" kern="0" spc="-39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10840045" y="6115407"/>
            <a:ext cx="3046928" cy="135921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75"/>
              </a:lnSpc>
              <a:buNone/>
            </a:pPr>
            <a:r>
              <a:rPr lang="en-IN" altLang="en-US" sz="1675" dirty="0"/>
              <a:t>these modules were used to visualize and generalize the csv and geojson data.</a:t>
            </a:r>
            <a:endParaRPr lang="en-IN" altLang="en-US" sz="16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1" y="1581031"/>
            <a:ext cx="5067538" cy="50675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72783" y="822246"/>
            <a:ext cx="5390555" cy="4926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880"/>
              </a:lnSpc>
              <a:buNone/>
            </a:pPr>
            <a:r>
              <a:rPr lang="en-US" sz="3105" b="1" kern="0" spc="-6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Team Members and Contribution</a:t>
            </a:r>
            <a:endParaRPr lang="en-US" sz="3105" dirty="0"/>
          </a:p>
        </p:txBody>
      </p:sp>
      <p:sp>
        <p:nvSpPr>
          <p:cNvPr id="7" name="Text 2"/>
          <p:cNvSpPr/>
          <p:nvPr/>
        </p:nvSpPr>
        <p:spPr>
          <a:xfrm>
            <a:off x="6072783" y="1566267"/>
            <a:ext cx="7971234" cy="536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US" sz="132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dedicated team of professionals with expertise in GPS technology, software development, data analytics, and payment processing collaborated to develop this system.</a:t>
            </a:r>
            <a:endParaRPr lang="en-US" sz="1320" dirty="0"/>
          </a:p>
        </p:txBody>
      </p:sp>
      <p:sp>
        <p:nvSpPr>
          <p:cNvPr id="8" name="Shape 3"/>
          <p:cNvSpPr/>
          <p:nvPr/>
        </p:nvSpPr>
        <p:spPr>
          <a:xfrm>
            <a:off x="6072505" y="2291080"/>
            <a:ext cx="7971155" cy="5223510"/>
          </a:xfrm>
          <a:prstGeom prst="roundRect">
            <a:avLst>
              <a:gd name="adj" fmla="val 13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6080403" y="2298383"/>
            <a:ext cx="7955161" cy="48422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0" name="Text 5"/>
          <p:cNvSpPr/>
          <p:nvPr/>
        </p:nvSpPr>
        <p:spPr>
          <a:xfrm>
            <a:off x="6248876" y="2406491"/>
            <a:ext cx="231255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US" sz="132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 Member</a:t>
            </a:r>
            <a:endParaRPr lang="en-US" sz="1320" dirty="0"/>
          </a:p>
        </p:txBody>
      </p:sp>
      <p:sp>
        <p:nvSpPr>
          <p:cNvPr id="11" name="Text 6"/>
          <p:cNvSpPr/>
          <p:nvPr/>
        </p:nvSpPr>
        <p:spPr>
          <a:xfrm>
            <a:off x="8904089" y="2406491"/>
            <a:ext cx="230874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US" sz="132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Role</a:t>
            </a:r>
            <a:endParaRPr lang="en-US" sz="1320" dirty="0"/>
          </a:p>
        </p:txBody>
      </p:sp>
      <p:sp>
        <p:nvSpPr>
          <p:cNvPr id="12" name="Text 7"/>
          <p:cNvSpPr/>
          <p:nvPr/>
        </p:nvSpPr>
        <p:spPr>
          <a:xfrm>
            <a:off x="11555492" y="2406491"/>
            <a:ext cx="231255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US" sz="132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Contribution</a:t>
            </a:r>
            <a:endParaRPr lang="en-US" sz="1320" dirty="0"/>
          </a:p>
        </p:txBody>
      </p:sp>
      <p:sp>
        <p:nvSpPr>
          <p:cNvPr id="13" name="Shape 8"/>
          <p:cNvSpPr/>
          <p:nvPr/>
        </p:nvSpPr>
        <p:spPr>
          <a:xfrm>
            <a:off x="6080125" y="2782570"/>
            <a:ext cx="7955280" cy="90170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4" name="Text 9"/>
          <p:cNvSpPr/>
          <p:nvPr/>
        </p:nvSpPr>
        <p:spPr>
          <a:xfrm>
            <a:off x="6248876" y="2890718"/>
            <a:ext cx="231255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Ansham Maurya</a:t>
            </a:r>
            <a:endParaRPr lang="en-IN" altLang="en-US" sz="1320" kern="0" spc="-26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904089" y="2890718"/>
            <a:ext cx="230874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</a:t>
            </a:r>
            <a:endParaRPr lang="en-US" sz="1320" dirty="0"/>
          </a:p>
        </p:txBody>
      </p:sp>
      <p:sp>
        <p:nvSpPr>
          <p:cNvPr id="16" name="Text 11"/>
          <p:cNvSpPr/>
          <p:nvPr/>
        </p:nvSpPr>
        <p:spPr>
          <a:xfrm>
            <a:off x="11554857" y="2801183"/>
            <a:ext cx="2312551" cy="80402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distance Calculation,flask server to collect the coordinates.</a:t>
            </a:r>
            <a:endParaRPr lang="en-IN" altLang="en-US" sz="1320" kern="0" spc="-26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072505" y="3623945"/>
            <a:ext cx="7955280" cy="1089025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3"/>
          <p:cNvSpPr/>
          <p:nvPr/>
        </p:nvSpPr>
        <p:spPr>
          <a:xfrm>
            <a:off x="6248876" y="3910965"/>
            <a:ext cx="231255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Ronit Singh</a:t>
            </a:r>
            <a:endParaRPr lang="en-IN" altLang="en-US" sz="1320" dirty="0"/>
          </a:p>
        </p:txBody>
      </p:sp>
      <p:sp>
        <p:nvSpPr>
          <p:cNvPr id="19" name="Text 14"/>
          <p:cNvSpPr/>
          <p:nvPr/>
        </p:nvSpPr>
        <p:spPr>
          <a:xfrm>
            <a:off x="8904089" y="3910965"/>
            <a:ext cx="230874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Backend</a:t>
            </a:r>
            <a:endParaRPr lang="en-IN" altLang="en-US" sz="1320" dirty="0"/>
          </a:p>
        </p:txBody>
      </p:sp>
      <p:sp>
        <p:nvSpPr>
          <p:cNvPr id="20" name="Text 15"/>
          <p:cNvSpPr/>
          <p:nvPr/>
        </p:nvSpPr>
        <p:spPr>
          <a:xfrm>
            <a:off x="11554857" y="3704590"/>
            <a:ext cx="2312551" cy="10720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Toll Collection and payment Deduction from cloud database and database.</a:t>
            </a:r>
            <a:endParaRPr lang="en-IN" altLang="en-US" sz="1320" dirty="0"/>
          </a:p>
        </p:txBody>
      </p:sp>
      <p:sp>
        <p:nvSpPr>
          <p:cNvPr id="21" name="Shape 16"/>
          <p:cNvSpPr/>
          <p:nvPr/>
        </p:nvSpPr>
        <p:spPr>
          <a:xfrm>
            <a:off x="6022975" y="4689475"/>
            <a:ext cx="7955280" cy="106426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2" name="Text 17"/>
          <p:cNvSpPr/>
          <p:nvPr/>
        </p:nvSpPr>
        <p:spPr>
          <a:xfrm>
            <a:off x="6248241" y="5028406"/>
            <a:ext cx="231255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Ayush Mittal</a:t>
            </a:r>
            <a:endParaRPr lang="en-IN" altLang="en-US" sz="1320" dirty="0"/>
          </a:p>
        </p:txBody>
      </p:sp>
      <p:sp>
        <p:nvSpPr>
          <p:cNvPr id="23" name="Text 18"/>
          <p:cNvSpPr/>
          <p:nvPr/>
        </p:nvSpPr>
        <p:spPr>
          <a:xfrm>
            <a:off x="8904089" y="5028406"/>
            <a:ext cx="230874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Frontend</a:t>
            </a:r>
            <a:endParaRPr lang="en-IN" altLang="en-US" sz="1320" dirty="0"/>
          </a:p>
        </p:txBody>
      </p:sp>
      <p:sp>
        <p:nvSpPr>
          <p:cNvPr id="24" name="Text 19"/>
          <p:cNvSpPr/>
          <p:nvPr/>
        </p:nvSpPr>
        <p:spPr>
          <a:xfrm>
            <a:off x="11555730" y="4732020"/>
            <a:ext cx="2312670" cy="9988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Analytics and data collection.Also Contributed in backend.</a:t>
            </a:r>
            <a:endParaRPr lang="en-IN" altLang="en-US" sz="1320" kern="0" spc="-26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25" name="Shape 20"/>
          <p:cNvSpPr/>
          <p:nvPr/>
        </p:nvSpPr>
        <p:spPr>
          <a:xfrm>
            <a:off x="6080125" y="6636385"/>
            <a:ext cx="7955280" cy="76327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6" name="Text 21"/>
          <p:cNvSpPr/>
          <p:nvPr/>
        </p:nvSpPr>
        <p:spPr>
          <a:xfrm>
            <a:off x="6248241" y="5986463"/>
            <a:ext cx="231255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Gouransh agarwal</a:t>
            </a:r>
            <a:endParaRPr lang="en-IN" altLang="en-US" sz="1320" dirty="0"/>
          </a:p>
        </p:txBody>
      </p:sp>
      <p:sp>
        <p:nvSpPr>
          <p:cNvPr id="27" name="Text 22"/>
          <p:cNvSpPr/>
          <p:nvPr/>
        </p:nvSpPr>
        <p:spPr>
          <a:xfrm>
            <a:off x="8904089" y="5987098"/>
            <a:ext cx="2308741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Frontend</a:t>
            </a:r>
            <a:endParaRPr lang="en-IN" altLang="en-US" sz="1320" dirty="0"/>
          </a:p>
        </p:txBody>
      </p:sp>
      <p:sp>
        <p:nvSpPr>
          <p:cNvPr id="28" name="Text 23"/>
          <p:cNvSpPr/>
          <p:nvPr/>
        </p:nvSpPr>
        <p:spPr>
          <a:xfrm>
            <a:off x="11555492" y="5749608"/>
            <a:ext cx="2312551" cy="80402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Map and data visulization.</a:t>
            </a:r>
            <a:endParaRPr lang="en-IN" altLang="en-US" sz="1320" dirty="0"/>
          </a:p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Creating the gps simulation.  </a:t>
            </a:r>
            <a:endParaRPr lang="en-IN" altLang="en-US" sz="1320" dirty="0"/>
          </a:p>
        </p:txBody>
      </p:sp>
      <p:sp>
        <p:nvSpPr>
          <p:cNvPr id="30" name="Shape 16"/>
          <p:cNvSpPr/>
          <p:nvPr>
            <p:custDataLst>
              <p:tags r:id="rId4"/>
            </p:custDataLst>
          </p:nvPr>
        </p:nvSpPr>
        <p:spPr>
          <a:xfrm>
            <a:off x="6072505" y="6572885"/>
            <a:ext cx="7955280" cy="97536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31" name="Text 21"/>
          <p:cNvSpPr/>
          <p:nvPr>
            <p:custDataLst>
              <p:tags r:id="rId5"/>
            </p:custDataLst>
          </p:nvPr>
        </p:nvSpPr>
        <p:spPr>
          <a:xfrm>
            <a:off x="6248876" y="6869748"/>
            <a:ext cx="2312551" cy="268010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Suraj Kumar Gupta</a:t>
            </a:r>
            <a:endParaRPr lang="en-IN" altLang="en-US" sz="1320" dirty="0"/>
          </a:p>
        </p:txBody>
      </p:sp>
      <p:sp>
        <p:nvSpPr>
          <p:cNvPr id="32" name="Text 22"/>
          <p:cNvSpPr/>
          <p:nvPr>
            <p:custDataLst>
              <p:tags r:id="rId6"/>
            </p:custDataLst>
          </p:nvPr>
        </p:nvSpPr>
        <p:spPr>
          <a:xfrm>
            <a:off x="8904089" y="6865938"/>
            <a:ext cx="2308741" cy="268010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Project Integrity</a:t>
            </a:r>
            <a:endParaRPr lang="en-IN" altLang="en-US" sz="1320" dirty="0"/>
          </a:p>
        </p:txBody>
      </p:sp>
      <p:sp>
        <p:nvSpPr>
          <p:cNvPr id="33" name="Text 23"/>
          <p:cNvSpPr/>
          <p:nvPr>
            <p:custDataLst>
              <p:tags r:id="rId7"/>
            </p:custDataLst>
          </p:nvPr>
        </p:nvSpPr>
        <p:spPr>
          <a:xfrm>
            <a:off x="11554857" y="6600508"/>
            <a:ext cx="2312551" cy="804029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110"/>
              </a:lnSpc>
              <a:buNone/>
            </a:pPr>
            <a:r>
              <a:rPr lang="en-IN" altLang="en-US" sz="1320" dirty="0"/>
              <a:t>Integrating Frontend and Backend.Securing the data using cryptography. </a:t>
            </a:r>
            <a:endParaRPr lang="en-IN" altLang="en-US" sz="132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5311</Words>
  <Application>WPS Presentation</Application>
  <PresentationFormat>On-screen Show (16:9)</PresentationFormat>
  <Paragraphs>214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adonis-web</vt:lpstr>
      <vt:lpstr>JetBrainsMono NF</vt:lpstr>
      <vt:lpstr>adonis-web</vt:lpstr>
      <vt:lpstr>adonis-web</vt:lpstr>
      <vt:lpstr>Source Sans Pro</vt:lpstr>
      <vt:lpstr>Source Sans Pro</vt:lpstr>
      <vt:lpstr>Source Sans Pro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Ansham</cp:lastModifiedBy>
  <cp:revision>2</cp:revision>
  <dcterms:created xsi:type="dcterms:W3CDTF">2024-07-13T08:08:00Z</dcterms:created>
  <dcterms:modified xsi:type="dcterms:W3CDTF">2024-07-13T08:44:30Z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2D2A3AAA92854083A6B29CA386FAA459_12</vt:lpwstr>
  </property>
  <property fmtid="{D5CDD505-2E9C-101B-9397-08002B2CF9AE}" pid="3" name="KSOProductBuildVer">
    <vt:lpwstr>1033-12.2.0.17119</vt:lpwstr>
  </property>
</Properties>
</file>